
<file path=[Content_Types].xml><?xml version="1.0" encoding="utf-8"?>
<Types xmlns="http://schemas.openxmlformats.org/package/2006/content-types">
  <Default Extension="tmp"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8"/>
  </p:notes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7626" autoAdjust="0"/>
  </p:normalViewPr>
  <p:slideViewPr>
    <p:cSldViewPr>
      <p:cViewPr varScale="1">
        <p:scale>
          <a:sx n="68" d="100"/>
          <a:sy n="68" d="100"/>
        </p:scale>
        <p:origin x="-12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7F2E328-84D9-4497-A01E-47118C91E85F}" type="datetimeFigureOut">
              <a:rPr lang="en-US" smtClean="0"/>
              <a:t>11/3/2014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D3DC81E-C198-430A-8DF6-81A94FA13A74}" type="slidenum">
              <a:rPr lang="en-US" smtClean="0"/>
              <a:t>‹#›</a:t>
            </a:fld>
            <a:endParaRPr lang="en-US"/>
          </a:p>
        </p:txBody>
      </p:sp>
    </p:spTree>
    <p:extLst>
      <p:ext uri="{BB962C8B-B14F-4D97-AF65-F5344CB8AC3E}">
        <p14:creationId xmlns:p14="http://schemas.microsoft.com/office/powerpoint/2010/main" val="10371515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a:t>
            </a:fld>
            <a:endParaRPr lang="en-US"/>
          </a:p>
        </p:txBody>
      </p:sp>
    </p:spTree>
    <p:extLst>
      <p:ext uri="{BB962C8B-B14F-4D97-AF65-F5344CB8AC3E}">
        <p14:creationId xmlns:p14="http://schemas.microsoft.com/office/powerpoint/2010/main" val="3961955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10</a:t>
            </a:fld>
            <a:endParaRPr lang="en-US"/>
          </a:p>
        </p:txBody>
      </p:sp>
    </p:spTree>
    <p:extLst>
      <p:ext uri="{BB962C8B-B14F-4D97-AF65-F5344CB8AC3E}">
        <p14:creationId xmlns:p14="http://schemas.microsoft.com/office/powerpoint/2010/main" val="308365896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11</a:t>
            </a:fld>
            <a:endParaRPr lang="en-US"/>
          </a:p>
        </p:txBody>
      </p:sp>
    </p:spTree>
    <p:extLst>
      <p:ext uri="{BB962C8B-B14F-4D97-AF65-F5344CB8AC3E}">
        <p14:creationId xmlns:p14="http://schemas.microsoft.com/office/powerpoint/2010/main" val="2030560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12</a:t>
            </a:fld>
            <a:endParaRPr lang="en-US"/>
          </a:p>
        </p:txBody>
      </p:sp>
    </p:spTree>
    <p:extLst>
      <p:ext uri="{BB962C8B-B14F-4D97-AF65-F5344CB8AC3E}">
        <p14:creationId xmlns:p14="http://schemas.microsoft.com/office/powerpoint/2010/main" val="419073581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13</a:t>
            </a:fld>
            <a:endParaRPr lang="en-US"/>
          </a:p>
        </p:txBody>
      </p:sp>
    </p:spTree>
    <p:extLst>
      <p:ext uri="{BB962C8B-B14F-4D97-AF65-F5344CB8AC3E}">
        <p14:creationId xmlns:p14="http://schemas.microsoft.com/office/powerpoint/2010/main" val="397683149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14</a:t>
            </a:fld>
            <a:endParaRPr lang="en-US"/>
          </a:p>
        </p:txBody>
      </p:sp>
    </p:spTree>
    <p:extLst>
      <p:ext uri="{BB962C8B-B14F-4D97-AF65-F5344CB8AC3E}">
        <p14:creationId xmlns:p14="http://schemas.microsoft.com/office/powerpoint/2010/main" val="35127461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15</a:t>
            </a:fld>
            <a:endParaRPr lang="en-US"/>
          </a:p>
        </p:txBody>
      </p:sp>
    </p:spTree>
    <p:extLst>
      <p:ext uri="{BB962C8B-B14F-4D97-AF65-F5344CB8AC3E}">
        <p14:creationId xmlns:p14="http://schemas.microsoft.com/office/powerpoint/2010/main" val="16615126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16</a:t>
            </a:fld>
            <a:endParaRPr lang="en-US"/>
          </a:p>
        </p:txBody>
      </p:sp>
    </p:spTree>
    <p:extLst>
      <p:ext uri="{BB962C8B-B14F-4D97-AF65-F5344CB8AC3E}">
        <p14:creationId xmlns:p14="http://schemas.microsoft.com/office/powerpoint/2010/main" val="13536246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17</a:t>
            </a:fld>
            <a:endParaRPr lang="en-US"/>
          </a:p>
        </p:txBody>
      </p:sp>
    </p:spTree>
    <p:extLst>
      <p:ext uri="{BB962C8B-B14F-4D97-AF65-F5344CB8AC3E}">
        <p14:creationId xmlns:p14="http://schemas.microsoft.com/office/powerpoint/2010/main" val="10545896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18</a:t>
            </a:fld>
            <a:endParaRPr lang="en-US"/>
          </a:p>
        </p:txBody>
      </p:sp>
    </p:spTree>
    <p:extLst>
      <p:ext uri="{BB962C8B-B14F-4D97-AF65-F5344CB8AC3E}">
        <p14:creationId xmlns:p14="http://schemas.microsoft.com/office/powerpoint/2010/main" val="38582015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a business plan, the break-even analysis is often presented as a line graph.  Fixed costs are represented in the</a:t>
            </a:r>
            <a:r>
              <a:rPr lang="en-US" baseline="0" dirty="0" smtClean="0"/>
              <a:t> graph by the horizontal line because fixed costs remain constant as sales increases.  Variable costs increase as sales increase.  The diagonal line labeled Total cost represents the fixed costs plus the variable costs at certain levels of sales volume.  Sales revenue is plotted as a 45-degree line that starts at zero and progresses upward.  The point where the revenue line intersects the total cost line is the break-even point.  In this case, the break-even point is approximately $625,000.</a:t>
            </a:r>
            <a:endParaRPr lang="en-US" dirty="0"/>
          </a:p>
        </p:txBody>
      </p:sp>
      <p:sp>
        <p:nvSpPr>
          <p:cNvPr id="4" name="Slide Number Placeholder 3"/>
          <p:cNvSpPr>
            <a:spLocks noGrp="1"/>
          </p:cNvSpPr>
          <p:nvPr>
            <p:ph type="sldNum" sz="quarter" idx="10"/>
          </p:nvPr>
        </p:nvSpPr>
        <p:spPr/>
        <p:txBody>
          <a:bodyPr/>
          <a:lstStyle/>
          <a:p>
            <a:fld id="{9D3DC81E-C198-430A-8DF6-81A94FA13A74}" type="slidenum">
              <a:rPr lang="en-US" smtClean="0"/>
              <a:t>19</a:t>
            </a:fld>
            <a:endParaRPr lang="en-US"/>
          </a:p>
        </p:txBody>
      </p:sp>
    </p:spTree>
    <p:extLst>
      <p:ext uri="{BB962C8B-B14F-4D97-AF65-F5344CB8AC3E}">
        <p14:creationId xmlns:p14="http://schemas.microsoft.com/office/powerpoint/2010/main" val="4163293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a:t>
            </a:fld>
            <a:endParaRPr lang="en-US"/>
          </a:p>
        </p:txBody>
      </p:sp>
    </p:spTree>
    <p:extLst>
      <p:ext uri="{BB962C8B-B14F-4D97-AF65-F5344CB8AC3E}">
        <p14:creationId xmlns:p14="http://schemas.microsoft.com/office/powerpoint/2010/main" val="201707755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20</a:t>
            </a:fld>
            <a:endParaRPr lang="en-US"/>
          </a:p>
        </p:txBody>
      </p:sp>
    </p:spTree>
    <p:extLst>
      <p:ext uri="{BB962C8B-B14F-4D97-AF65-F5344CB8AC3E}">
        <p14:creationId xmlns:p14="http://schemas.microsoft.com/office/powerpoint/2010/main" val="40605609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21</a:t>
            </a:fld>
            <a:endParaRPr lang="en-US"/>
          </a:p>
        </p:txBody>
      </p:sp>
    </p:spTree>
    <p:extLst>
      <p:ext uri="{BB962C8B-B14F-4D97-AF65-F5344CB8AC3E}">
        <p14:creationId xmlns:p14="http://schemas.microsoft.com/office/powerpoint/2010/main" val="14241955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22</a:t>
            </a:fld>
            <a:endParaRPr lang="en-US"/>
          </a:p>
        </p:txBody>
      </p:sp>
    </p:spTree>
    <p:extLst>
      <p:ext uri="{BB962C8B-B14F-4D97-AF65-F5344CB8AC3E}">
        <p14:creationId xmlns:p14="http://schemas.microsoft.com/office/powerpoint/2010/main" val="82375973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23</a:t>
            </a:fld>
            <a:endParaRPr lang="en-US"/>
          </a:p>
        </p:txBody>
      </p:sp>
    </p:spTree>
    <p:extLst>
      <p:ext uri="{BB962C8B-B14F-4D97-AF65-F5344CB8AC3E}">
        <p14:creationId xmlns:p14="http://schemas.microsoft.com/office/powerpoint/2010/main" val="59526353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24</a:t>
            </a:fld>
            <a:endParaRPr lang="en-US"/>
          </a:p>
        </p:txBody>
      </p:sp>
    </p:spTree>
    <p:extLst>
      <p:ext uri="{BB962C8B-B14F-4D97-AF65-F5344CB8AC3E}">
        <p14:creationId xmlns:p14="http://schemas.microsoft.com/office/powerpoint/2010/main" val="105925654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25</a:t>
            </a:fld>
            <a:endParaRPr lang="en-US"/>
          </a:p>
        </p:txBody>
      </p:sp>
    </p:spTree>
    <p:extLst>
      <p:ext uri="{BB962C8B-B14F-4D97-AF65-F5344CB8AC3E}">
        <p14:creationId xmlns:p14="http://schemas.microsoft.com/office/powerpoint/2010/main" val="213910171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26</a:t>
            </a:fld>
            <a:endParaRPr lang="en-US"/>
          </a:p>
        </p:txBody>
      </p:sp>
    </p:spTree>
    <p:extLst>
      <p:ext uri="{BB962C8B-B14F-4D97-AF65-F5344CB8AC3E}">
        <p14:creationId xmlns:p14="http://schemas.microsoft.com/office/powerpoint/2010/main" val="20951525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3</a:t>
            </a:fld>
            <a:endParaRPr lang="en-US"/>
          </a:p>
        </p:txBody>
      </p:sp>
    </p:spTree>
    <p:extLst>
      <p:ext uri="{BB962C8B-B14F-4D97-AF65-F5344CB8AC3E}">
        <p14:creationId xmlns:p14="http://schemas.microsoft.com/office/powerpoint/2010/main" val="9482408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4</a:t>
            </a:fld>
            <a:endParaRPr lang="en-US"/>
          </a:p>
        </p:txBody>
      </p:sp>
    </p:spTree>
    <p:extLst>
      <p:ext uri="{BB962C8B-B14F-4D97-AF65-F5344CB8AC3E}">
        <p14:creationId xmlns:p14="http://schemas.microsoft.com/office/powerpoint/2010/main" val="35749367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5</a:t>
            </a:fld>
            <a:endParaRPr lang="en-US"/>
          </a:p>
        </p:txBody>
      </p:sp>
    </p:spTree>
    <p:extLst>
      <p:ext uri="{BB962C8B-B14F-4D97-AF65-F5344CB8AC3E}">
        <p14:creationId xmlns:p14="http://schemas.microsoft.com/office/powerpoint/2010/main" val="2034217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6</a:t>
            </a:fld>
            <a:endParaRPr lang="en-US"/>
          </a:p>
        </p:txBody>
      </p:sp>
    </p:spTree>
    <p:extLst>
      <p:ext uri="{BB962C8B-B14F-4D97-AF65-F5344CB8AC3E}">
        <p14:creationId xmlns:p14="http://schemas.microsoft.com/office/powerpoint/2010/main" val="482351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7</a:t>
            </a:fld>
            <a:endParaRPr lang="en-US"/>
          </a:p>
        </p:txBody>
      </p:sp>
    </p:spTree>
    <p:extLst>
      <p:ext uri="{BB962C8B-B14F-4D97-AF65-F5344CB8AC3E}">
        <p14:creationId xmlns:p14="http://schemas.microsoft.com/office/powerpoint/2010/main" val="1554102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8</a:t>
            </a:fld>
            <a:endParaRPr lang="en-US"/>
          </a:p>
        </p:txBody>
      </p:sp>
    </p:spTree>
    <p:extLst>
      <p:ext uri="{BB962C8B-B14F-4D97-AF65-F5344CB8AC3E}">
        <p14:creationId xmlns:p14="http://schemas.microsoft.com/office/powerpoint/2010/main" val="107644233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DC81E-C198-430A-8DF6-81A94FA13A74}" type="slidenum">
              <a:rPr lang="en-US" smtClean="0"/>
              <a:t>9</a:t>
            </a:fld>
            <a:endParaRPr lang="en-US"/>
          </a:p>
        </p:txBody>
      </p:sp>
    </p:spTree>
    <p:extLst>
      <p:ext uri="{BB962C8B-B14F-4D97-AF65-F5344CB8AC3E}">
        <p14:creationId xmlns:p14="http://schemas.microsoft.com/office/powerpoint/2010/main" val="6769223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8E88D3F-1B67-49CD-8EC5-58575AFAE6BF}" type="datetimeFigureOut">
              <a:rPr lang="en-US" smtClean="0"/>
              <a:t>11/3/2014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D27396FE-418D-49B6-AC1E-4ED2EF8E85FD}"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88D3F-1B67-49CD-8EC5-58575AFAE6BF}"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E88D3F-1B67-49CD-8EC5-58575AFAE6BF}"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8E88D3F-1B67-49CD-8EC5-58575AFAE6BF}"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8E88D3F-1B67-49CD-8EC5-58575AFAE6BF}" type="datetimeFigureOut">
              <a:rPr lang="en-US" smtClean="0"/>
              <a:t>11/3/2014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08E88D3F-1B67-49CD-8EC5-58575AFAE6BF}" type="datetimeFigureOut">
              <a:rPr lang="en-US" smtClean="0"/>
              <a:t>11/3/2014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27396FE-418D-49B6-AC1E-4ED2EF8E85FD}"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8E88D3F-1B67-49CD-8EC5-58575AFAE6BF}" type="datetimeFigureOut">
              <a:rPr lang="en-US" smtClean="0"/>
              <a:t>11/3/2014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8E88D3F-1B67-49CD-8EC5-58575AFAE6BF}" type="datetimeFigureOut">
              <a:rPr lang="en-US" smtClean="0"/>
              <a:t>11/3/2014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E88D3F-1B67-49CD-8EC5-58575AFAE6BF}" type="datetimeFigureOut">
              <a:rPr lang="en-US" smtClean="0"/>
              <a:t>11/3/2014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08E88D3F-1B67-49CD-8EC5-58575AFAE6BF}" type="datetimeFigureOut">
              <a:rPr lang="en-US" smtClean="0"/>
              <a:t>11/3/2014</a:t>
            </a:fld>
            <a:endParaRPr lang="en-US"/>
          </a:p>
        </p:txBody>
      </p:sp>
      <p:sp>
        <p:nvSpPr>
          <p:cNvPr id="7" name="Slide Number Placeholder 6"/>
          <p:cNvSpPr>
            <a:spLocks noGrp="1"/>
          </p:cNvSpPr>
          <p:nvPr>
            <p:ph type="sldNum" sz="quarter" idx="12"/>
          </p:nvPr>
        </p:nvSpPr>
        <p:spPr/>
        <p:txBody>
          <a:bodyPr/>
          <a:lstStyle/>
          <a:p>
            <a:fld id="{D27396FE-418D-49B6-AC1E-4ED2EF8E85FD}"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8E88D3F-1B67-49CD-8EC5-58575AFAE6BF}" type="datetimeFigureOut">
              <a:rPr lang="en-US" smtClean="0"/>
              <a:t>11/3/2014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D27396FE-418D-49B6-AC1E-4ED2EF8E85F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08E88D3F-1B67-49CD-8EC5-58575AFAE6BF}" type="datetimeFigureOut">
              <a:rPr lang="en-US" smtClean="0"/>
              <a:t>11/3/2014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D27396FE-418D-49B6-AC1E-4ED2EF8E85FD}"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tmp"/><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tmp"/><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8.tmp"/></Relationships>
</file>

<file path=ppt/slides/_rels/slide18.xml.rels><?xml version="1.0" encoding="UTF-8" standalone="yes"?>
<Relationships xmlns="http://schemas.openxmlformats.org/package/2006/relationships"><Relationship Id="rId3" Type="http://schemas.openxmlformats.org/officeDocument/2006/relationships/image" Target="../media/image9.tmp"/><Relationship Id="rId2" Type="http://schemas.openxmlformats.org/officeDocument/2006/relationships/notesSlide" Target="../notesSlides/notesSlide18.xml"/><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0.tmp"/><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1.tmp"/><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2.tmp"/><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13.tmp"/><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3" Type="http://schemas.openxmlformats.org/officeDocument/2006/relationships/image" Target="../media/image14.tmp"/><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15.tmp"/><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3" Type="http://schemas.openxmlformats.org/officeDocument/2006/relationships/image" Target="../media/image16.tmp"/><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tmp"/><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tmp"/><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tmp"/><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tmp"/><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Financial Plan</a:t>
            </a:r>
            <a:endParaRPr lang="en-US" dirty="0"/>
          </a:p>
        </p:txBody>
      </p:sp>
      <p:sp>
        <p:nvSpPr>
          <p:cNvPr id="3" name="Subtitle 2"/>
          <p:cNvSpPr>
            <a:spLocks noGrp="1"/>
          </p:cNvSpPr>
          <p:nvPr>
            <p:ph type="subTitle" idx="1"/>
          </p:nvPr>
        </p:nvSpPr>
        <p:spPr/>
        <p:txBody>
          <a:bodyPr/>
          <a:lstStyle/>
          <a:p>
            <a:r>
              <a:rPr lang="en-US" dirty="0" smtClean="0"/>
              <a:t>Business Management</a:t>
            </a:r>
          </a:p>
          <a:p>
            <a:r>
              <a:rPr lang="en-US" dirty="0" smtClean="0"/>
              <a:t>Mrs. Fischer</a:t>
            </a:r>
            <a:endParaRPr lang="en-US" dirty="0"/>
          </a:p>
        </p:txBody>
      </p:sp>
    </p:spTree>
    <p:extLst>
      <p:ext uri="{BB962C8B-B14F-4D97-AF65-F5344CB8AC3E}">
        <p14:creationId xmlns:p14="http://schemas.microsoft.com/office/powerpoint/2010/main" val="15894308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Income Statement Terminology</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Sales</a:t>
            </a:r>
          </a:p>
          <a:p>
            <a:pPr lvl="1"/>
            <a:r>
              <a:rPr lang="en-US" dirty="0" smtClean="0"/>
              <a:t>Revenue you receive from sale of product or service</a:t>
            </a:r>
          </a:p>
          <a:p>
            <a:r>
              <a:rPr lang="en-US" dirty="0" smtClean="0"/>
              <a:t>Gross Profit</a:t>
            </a:r>
          </a:p>
          <a:p>
            <a:pPr lvl="1"/>
            <a:r>
              <a:rPr lang="en-US" dirty="0" smtClean="0"/>
              <a:t>Calculated by subtracting your cost of materials for creating the product or service from the revenue you receive from selling it.</a:t>
            </a:r>
          </a:p>
          <a:p>
            <a:pPr lvl="1"/>
            <a:r>
              <a:rPr lang="en-US" dirty="0" smtClean="0"/>
              <a:t>Cup of Coffee $1.00</a:t>
            </a:r>
          </a:p>
          <a:p>
            <a:pPr lvl="1"/>
            <a:r>
              <a:rPr lang="en-US" dirty="0" smtClean="0"/>
              <a:t>Costs $0.45</a:t>
            </a:r>
          </a:p>
          <a:p>
            <a:pPr lvl="1"/>
            <a:r>
              <a:rPr lang="en-US" dirty="0" smtClean="0"/>
              <a:t>Gross Profit $0.55</a:t>
            </a:r>
            <a:endParaRPr lang="en-US" dirty="0"/>
          </a:p>
        </p:txBody>
      </p:sp>
    </p:spTree>
    <p:extLst>
      <p:ext uri="{BB962C8B-B14F-4D97-AF65-F5344CB8AC3E}">
        <p14:creationId xmlns:p14="http://schemas.microsoft.com/office/powerpoint/2010/main" val="37545245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Income Statement Terminology</a:t>
            </a:r>
            <a:endParaRPr lang="en-US" dirty="0"/>
          </a:p>
        </p:txBody>
      </p:sp>
      <p:sp>
        <p:nvSpPr>
          <p:cNvPr id="3" name="Content Placeholder 2"/>
          <p:cNvSpPr>
            <a:spLocks noGrp="1"/>
          </p:cNvSpPr>
          <p:nvPr>
            <p:ph idx="1"/>
          </p:nvPr>
        </p:nvSpPr>
        <p:spPr/>
        <p:txBody>
          <a:bodyPr/>
          <a:lstStyle/>
          <a:p>
            <a:r>
              <a:rPr lang="en-US" dirty="0" smtClean="0"/>
              <a:t>Operating Expenses</a:t>
            </a:r>
          </a:p>
          <a:p>
            <a:pPr lvl="1"/>
            <a:r>
              <a:rPr lang="en-US" dirty="0" smtClean="0"/>
              <a:t>Variable expenses:  </a:t>
            </a:r>
          </a:p>
          <a:p>
            <a:pPr lvl="2"/>
            <a:r>
              <a:rPr lang="en-US" dirty="0" smtClean="0"/>
              <a:t>cash outlays for things that can change depending on the number of products you sell – online store:  the more product you sell, the more shipping costs</a:t>
            </a:r>
          </a:p>
          <a:p>
            <a:pPr lvl="2"/>
            <a:r>
              <a:rPr lang="en-US" dirty="0" smtClean="0"/>
              <a:t>Expenses you have direct control over such as advertising</a:t>
            </a:r>
            <a:endParaRPr lang="en-US" dirty="0"/>
          </a:p>
        </p:txBody>
      </p:sp>
    </p:spTree>
    <p:extLst>
      <p:ext uri="{BB962C8B-B14F-4D97-AF65-F5344CB8AC3E}">
        <p14:creationId xmlns:p14="http://schemas.microsoft.com/office/powerpoint/2010/main" val="41455525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Income Statement Terminology</a:t>
            </a:r>
            <a:endParaRPr lang="en-US" dirty="0"/>
          </a:p>
        </p:txBody>
      </p:sp>
      <p:sp>
        <p:nvSpPr>
          <p:cNvPr id="3" name="Content Placeholder 2"/>
          <p:cNvSpPr>
            <a:spLocks noGrp="1"/>
          </p:cNvSpPr>
          <p:nvPr>
            <p:ph idx="1"/>
          </p:nvPr>
        </p:nvSpPr>
        <p:spPr/>
        <p:txBody>
          <a:bodyPr/>
          <a:lstStyle/>
          <a:p>
            <a:r>
              <a:rPr lang="en-US" dirty="0" smtClean="0"/>
              <a:t>Net Profit (Loss) Before Taxes</a:t>
            </a:r>
          </a:p>
          <a:p>
            <a:pPr lvl="1"/>
            <a:r>
              <a:rPr lang="en-US" dirty="0" smtClean="0"/>
              <a:t>Sales revenue minus expenses</a:t>
            </a:r>
          </a:p>
          <a:p>
            <a:endParaRPr lang="en-US" dirty="0" smtClean="0"/>
          </a:p>
          <a:p>
            <a:r>
              <a:rPr lang="en-US" dirty="0" smtClean="0"/>
              <a:t>Net profit is amount of profit after taxes</a:t>
            </a:r>
            <a:endParaRPr lang="en-US" dirty="0"/>
          </a:p>
        </p:txBody>
      </p:sp>
    </p:spTree>
    <p:extLst>
      <p:ext uri="{BB962C8B-B14F-4D97-AF65-F5344CB8AC3E}">
        <p14:creationId xmlns:p14="http://schemas.microsoft.com/office/powerpoint/2010/main" val="1690847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457200"/>
            <a:ext cx="7024744" cy="1143000"/>
          </a:xfrm>
        </p:spPr>
        <p:txBody>
          <a:bodyPr/>
          <a:lstStyle/>
          <a:p>
            <a:r>
              <a:rPr lang="en-US" dirty="0" smtClean="0"/>
              <a:t>Depreciation</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19200" y="1726472"/>
            <a:ext cx="5843250" cy="4484355"/>
          </a:xfrm>
          <a:prstGeom prst="rect">
            <a:avLst/>
          </a:prstGeom>
        </p:spPr>
      </p:pic>
    </p:spTree>
    <p:extLst>
      <p:ext uri="{BB962C8B-B14F-4D97-AF65-F5344CB8AC3E}">
        <p14:creationId xmlns:p14="http://schemas.microsoft.com/office/powerpoint/2010/main" val="2358822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381000"/>
            <a:ext cx="7024744" cy="1143000"/>
          </a:xfrm>
        </p:spPr>
        <p:txBody>
          <a:bodyPr/>
          <a:lstStyle/>
          <a:p>
            <a:r>
              <a:rPr lang="en-US" dirty="0" smtClean="0"/>
              <a:t>Balance Sheet</a:t>
            </a:r>
            <a:endParaRPr lang="en-US" dirty="0"/>
          </a:p>
        </p:txBody>
      </p:sp>
      <p:sp>
        <p:nvSpPr>
          <p:cNvPr id="3" name="Content Placeholder 2"/>
          <p:cNvSpPr>
            <a:spLocks noGrp="1"/>
          </p:cNvSpPr>
          <p:nvPr>
            <p:ph idx="1"/>
          </p:nvPr>
        </p:nvSpPr>
        <p:spPr>
          <a:xfrm>
            <a:off x="1043492" y="1524000"/>
            <a:ext cx="6777317" cy="4308629"/>
          </a:xfrm>
        </p:spPr>
        <p:txBody>
          <a:bodyPr>
            <a:normAutofit lnSpcReduction="10000"/>
          </a:bodyPr>
          <a:lstStyle/>
          <a:p>
            <a:r>
              <a:rPr lang="en-US" dirty="0" smtClean="0"/>
              <a:t>Shows the financial position of a company on a given date</a:t>
            </a:r>
          </a:p>
          <a:p>
            <a:r>
              <a:rPr lang="en-US" dirty="0" smtClean="0"/>
              <a:t>Assets</a:t>
            </a:r>
          </a:p>
          <a:p>
            <a:pPr lvl="1"/>
            <a:r>
              <a:rPr lang="en-US" dirty="0" smtClean="0"/>
              <a:t>Anything the business owns that has monetary value</a:t>
            </a:r>
            <a:endParaRPr lang="en-US" dirty="0"/>
          </a:p>
          <a:p>
            <a:r>
              <a:rPr lang="en-US" dirty="0" smtClean="0"/>
              <a:t>Liabilities</a:t>
            </a:r>
          </a:p>
          <a:p>
            <a:pPr lvl="1"/>
            <a:r>
              <a:rPr lang="en-US" dirty="0" smtClean="0"/>
              <a:t>Debts owed by the business</a:t>
            </a:r>
          </a:p>
          <a:p>
            <a:r>
              <a:rPr lang="en-US" dirty="0" smtClean="0"/>
              <a:t>Owner’s Equity</a:t>
            </a:r>
          </a:p>
          <a:p>
            <a:pPr lvl="1"/>
            <a:r>
              <a:rPr lang="en-US" dirty="0" smtClean="0"/>
              <a:t>What the business owes the owners</a:t>
            </a:r>
          </a:p>
          <a:p>
            <a:r>
              <a:rPr lang="en-US" dirty="0" smtClean="0"/>
              <a:t>Accounting Equation:</a:t>
            </a:r>
          </a:p>
          <a:p>
            <a:pPr marL="68580" indent="0">
              <a:buNone/>
            </a:pPr>
            <a:r>
              <a:rPr lang="en-US" dirty="0" smtClean="0"/>
              <a:t>Assets = Liabilities + Owner’s Equity (ALOE)</a:t>
            </a:r>
            <a:endParaRPr lang="en-US" dirty="0"/>
          </a:p>
        </p:txBody>
      </p:sp>
    </p:spTree>
    <p:extLst>
      <p:ext uri="{BB962C8B-B14F-4D97-AF65-F5344CB8AC3E}">
        <p14:creationId xmlns:p14="http://schemas.microsoft.com/office/powerpoint/2010/main" val="1949273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Balance Sheet</a:t>
            </a:r>
            <a:endParaRPr lang="en-US" dirty="0"/>
          </a:p>
        </p:txBody>
      </p:sp>
      <p:sp>
        <p:nvSpPr>
          <p:cNvPr id="3" name="Content Placeholder 2"/>
          <p:cNvSpPr>
            <a:spLocks noGrp="1"/>
          </p:cNvSpPr>
          <p:nvPr>
            <p:ph idx="1"/>
          </p:nvPr>
        </p:nvSpPr>
        <p:spPr/>
        <p:txBody>
          <a:bodyPr>
            <a:normAutofit lnSpcReduction="10000"/>
          </a:bodyPr>
          <a:lstStyle/>
          <a:p>
            <a:r>
              <a:rPr lang="en-US" dirty="0" smtClean="0"/>
              <a:t>Assets</a:t>
            </a:r>
          </a:p>
          <a:p>
            <a:pPr lvl="1"/>
            <a:r>
              <a:rPr lang="en-US" smtClean="0"/>
              <a:t>Current Assets</a:t>
            </a:r>
            <a:r>
              <a:rPr lang="en-US" dirty="0" smtClean="0"/>
              <a:t>:  cash, accounts receivable, and inventory</a:t>
            </a:r>
          </a:p>
          <a:p>
            <a:pPr lvl="1"/>
            <a:r>
              <a:rPr lang="en-US" dirty="0" smtClean="0"/>
              <a:t>Fixed Assets:  land, buildings, and equipment</a:t>
            </a:r>
          </a:p>
          <a:p>
            <a:r>
              <a:rPr lang="en-US" dirty="0" smtClean="0"/>
              <a:t>Liabilities</a:t>
            </a:r>
          </a:p>
          <a:p>
            <a:pPr lvl="1"/>
            <a:r>
              <a:rPr lang="en-US" dirty="0" smtClean="0"/>
              <a:t>Current:  debts owed that need to be paid in the current fiscal year.</a:t>
            </a:r>
          </a:p>
          <a:p>
            <a:pPr lvl="1"/>
            <a:r>
              <a:rPr lang="en-US" dirty="0" smtClean="0"/>
              <a:t>Long-Term:  debts owed that are not to be paid in the current fiscal year.  </a:t>
            </a:r>
            <a:endParaRPr lang="en-US" dirty="0"/>
          </a:p>
        </p:txBody>
      </p:sp>
    </p:spTree>
    <p:extLst>
      <p:ext uri="{BB962C8B-B14F-4D97-AF65-F5344CB8AC3E}">
        <p14:creationId xmlns:p14="http://schemas.microsoft.com/office/powerpoint/2010/main" val="2674762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Analysis</a:t>
            </a:r>
            <a:endParaRPr lang="en-US" dirty="0"/>
          </a:p>
        </p:txBody>
      </p:sp>
      <p:sp>
        <p:nvSpPr>
          <p:cNvPr id="3" name="Content Placeholder 2"/>
          <p:cNvSpPr>
            <a:spLocks noGrp="1"/>
          </p:cNvSpPr>
          <p:nvPr>
            <p:ph idx="1"/>
          </p:nvPr>
        </p:nvSpPr>
        <p:spPr/>
        <p:txBody>
          <a:bodyPr/>
          <a:lstStyle/>
          <a:p>
            <a:r>
              <a:rPr lang="en-US" dirty="0" smtClean="0"/>
              <a:t>Complete a financial analysis showing the strengths of your business</a:t>
            </a:r>
          </a:p>
          <a:p>
            <a:pPr lvl="1"/>
            <a:r>
              <a:rPr lang="en-US" dirty="0" smtClean="0"/>
              <a:t>Break-Even Analysis</a:t>
            </a:r>
          </a:p>
          <a:p>
            <a:pPr lvl="1"/>
            <a:r>
              <a:rPr lang="en-US" dirty="0" smtClean="0"/>
              <a:t>Liquidity Analysis</a:t>
            </a:r>
          </a:p>
          <a:p>
            <a:pPr lvl="1"/>
            <a:r>
              <a:rPr lang="en-US" dirty="0" smtClean="0"/>
              <a:t>Profitability Analysis</a:t>
            </a:r>
          </a:p>
          <a:p>
            <a:pPr lvl="1"/>
            <a:r>
              <a:rPr lang="en-US" dirty="0" smtClean="0"/>
              <a:t>Debt Analysis</a:t>
            </a:r>
          </a:p>
          <a:p>
            <a:pPr lvl="1"/>
            <a:r>
              <a:rPr lang="en-US" dirty="0" smtClean="0"/>
              <a:t>Investment Analysis</a:t>
            </a:r>
            <a:endParaRPr lang="en-US" dirty="0"/>
          </a:p>
        </p:txBody>
      </p:sp>
    </p:spTree>
    <p:extLst>
      <p:ext uri="{BB962C8B-B14F-4D97-AF65-F5344CB8AC3E}">
        <p14:creationId xmlns:p14="http://schemas.microsoft.com/office/powerpoint/2010/main" val="32642431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024744" cy="1143000"/>
          </a:xfrm>
        </p:spPr>
        <p:txBody>
          <a:bodyPr/>
          <a:lstStyle/>
          <a:p>
            <a:r>
              <a:rPr lang="en-US" dirty="0" smtClean="0"/>
              <a:t>Break-Even Analysis</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57200" y="1371600"/>
            <a:ext cx="8001000" cy="2108373"/>
          </a:xfrm>
          <a:prstGeom prst="rect">
            <a:avLst/>
          </a:prstGeom>
        </p:spPr>
      </p:pic>
      <p:pic>
        <p:nvPicPr>
          <p:cNvPr id="5" name="Picture 4" descr="Screen Clippi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89857" y="3977448"/>
            <a:ext cx="8181721" cy="2248130"/>
          </a:xfrm>
          <a:prstGeom prst="rect">
            <a:avLst/>
          </a:prstGeom>
        </p:spPr>
      </p:pic>
    </p:spTree>
    <p:extLst>
      <p:ext uri="{BB962C8B-B14F-4D97-AF65-F5344CB8AC3E}">
        <p14:creationId xmlns:p14="http://schemas.microsoft.com/office/powerpoint/2010/main" val="142530035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024744" cy="1143000"/>
          </a:xfrm>
        </p:spPr>
        <p:txBody>
          <a:bodyPr>
            <a:normAutofit fontScale="90000"/>
          </a:bodyPr>
          <a:lstStyle/>
          <a:p>
            <a:r>
              <a:rPr lang="en-US" dirty="0" smtClean="0"/>
              <a:t>Break-Even Analysis Example</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62000" y="2133600"/>
            <a:ext cx="7772400" cy="4310458"/>
          </a:xfrm>
          <a:prstGeom prst="rect">
            <a:avLst/>
          </a:prstGeom>
        </p:spPr>
      </p:pic>
    </p:spTree>
    <p:extLst>
      <p:ext uri="{BB962C8B-B14F-4D97-AF65-F5344CB8AC3E}">
        <p14:creationId xmlns:p14="http://schemas.microsoft.com/office/powerpoint/2010/main" val="4159227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024744" cy="1143000"/>
          </a:xfrm>
        </p:spPr>
        <p:txBody>
          <a:bodyPr/>
          <a:lstStyle/>
          <a:p>
            <a:r>
              <a:rPr lang="en-US" dirty="0" smtClean="0"/>
              <a:t>Break-Even Analysis Graph</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47800" y="1742838"/>
            <a:ext cx="5934295" cy="4657961"/>
          </a:xfrm>
          <a:prstGeom prst="rect">
            <a:avLst/>
          </a:prstGeom>
        </p:spPr>
      </p:pic>
    </p:spTree>
    <p:extLst>
      <p:ext uri="{BB962C8B-B14F-4D97-AF65-F5344CB8AC3E}">
        <p14:creationId xmlns:p14="http://schemas.microsoft.com/office/powerpoint/2010/main" val="24297938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Purpose of Financial Plan	</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Attract Investors</a:t>
            </a:r>
          </a:p>
          <a:p>
            <a:r>
              <a:rPr lang="en-US" dirty="0" smtClean="0"/>
              <a:t>How you will meet your goals</a:t>
            </a:r>
          </a:p>
          <a:p>
            <a:r>
              <a:rPr lang="en-US" dirty="0" smtClean="0"/>
              <a:t>Three main sections</a:t>
            </a:r>
          </a:p>
          <a:p>
            <a:pPr lvl="1"/>
            <a:r>
              <a:rPr lang="en-US" dirty="0" smtClean="0"/>
              <a:t>Statement of Sources and Uses of Funds</a:t>
            </a:r>
          </a:p>
          <a:p>
            <a:pPr lvl="2"/>
            <a:r>
              <a:rPr lang="en-US" dirty="0" smtClean="0"/>
              <a:t>Operating expenses and capital required to start the business</a:t>
            </a:r>
          </a:p>
          <a:p>
            <a:pPr lvl="1"/>
            <a:r>
              <a:rPr lang="en-US" dirty="0" smtClean="0"/>
              <a:t>Pro Forma Financial Statements</a:t>
            </a:r>
          </a:p>
          <a:p>
            <a:pPr lvl="2"/>
            <a:r>
              <a:rPr lang="en-US" dirty="0" smtClean="0"/>
              <a:t>Estimated financial statements based upon predictions</a:t>
            </a:r>
          </a:p>
          <a:p>
            <a:pPr lvl="1"/>
            <a:r>
              <a:rPr lang="en-US" dirty="0" smtClean="0"/>
              <a:t>Financial Analysis</a:t>
            </a:r>
          </a:p>
          <a:p>
            <a:pPr lvl="2"/>
            <a:r>
              <a:rPr lang="en-US" dirty="0" smtClean="0"/>
              <a:t>Compares projected financial data to industry benchmarks</a:t>
            </a:r>
            <a:endParaRPr lang="en-US" dirty="0"/>
          </a:p>
        </p:txBody>
      </p:sp>
    </p:spTree>
    <p:extLst>
      <p:ext uri="{BB962C8B-B14F-4D97-AF65-F5344CB8AC3E}">
        <p14:creationId xmlns:p14="http://schemas.microsoft.com/office/powerpoint/2010/main" val="360555667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81000"/>
            <a:ext cx="7024744" cy="1143000"/>
          </a:xfrm>
        </p:spPr>
        <p:txBody>
          <a:bodyPr/>
          <a:lstStyle/>
          <a:p>
            <a:r>
              <a:rPr lang="en-US" dirty="0" smtClean="0"/>
              <a:t>Profitability Analysis</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0989" y="1828800"/>
            <a:ext cx="7967312" cy="3276600"/>
          </a:xfrm>
          <a:prstGeom prst="rect">
            <a:avLst/>
          </a:prstGeom>
        </p:spPr>
      </p:pic>
    </p:spTree>
    <p:extLst>
      <p:ext uri="{BB962C8B-B14F-4D97-AF65-F5344CB8AC3E}">
        <p14:creationId xmlns:p14="http://schemas.microsoft.com/office/powerpoint/2010/main" val="70754852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Analysis</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2630478"/>
            <a:ext cx="7492892" cy="2475912"/>
          </a:xfrm>
          <a:prstGeom prst="rect">
            <a:avLst/>
          </a:prstGeom>
        </p:spPr>
      </p:pic>
    </p:spTree>
    <p:extLst>
      <p:ext uri="{BB962C8B-B14F-4D97-AF65-F5344CB8AC3E}">
        <p14:creationId xmlns:p14="http://schemas.microsoft.com/office/powerpoint/2010/main" val="18151940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Profitability Analysis</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590800"/>
            <a:ext cx="7581763" cy="2228938"/>
          </a:xfrm>
          <a:prstGeom prst="rect">
            <a:avLst/>
          </a:prstGeom>
        </p:spPr>
      </p:pic>
    </p:spTree>
    <p:extLst>
      <p:ext uri="{BB962C8B-B14F-4D97-AF65-F5344CB8AC3E}">
        <p14:creationId xmlns:p14="http://schemas.microsoft.com/office/powerpoint/2010/main" val="26130794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Analysis</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3400" y="2590800"/>
            <a:ext cx="7848600" cy="2388013"/>
          </a:xfrm>
          <a:prstGeom prst="rect">
            <a:avLst/>
          </a:prstGeom>
        </p:spPr>
      </p:pic>
    </p:spTree>
    <p:extLst>
      <p:ext uri="{BB962C8B-B14F-4D97-AF65-F5344CB8AC3E}">
        <p14:creationId xmlns:p14="http://schemas.microsoft.com/office/powerpoint/2010/main" val="27279001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Debt Analysis</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2812203"/>
            <a:ext cx="7848601" cy="1865043"/>
          </a:xfrm>
          <a:prstGeom prst="rect">
            <a:avLst/>
          </a:prstGeom>
        </p:spPr>
      </p:pic>
    </p:spTree>
    <p:extLst>
      <p:ext uri="{BB962C8B-B14F-4D97-AF65-F5344CB8AC3E}">
        <p14:creationId xmlns:p14="http://schemas.microsoft.com/office/powerpoint/2010/main" val="4063447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Investment Analysis</a:t>
            </a:r>
            <a:endParaRPr lang="en-US" dirty="0"/>
          </a:p>
        </p:txBody>
      </p:sp>
      <p:pic>
        <p:nvPicPr>
          <p:cNvPr id="3" name="Picture 2" descr="Screen Clipping"/>
          <p:cNvPicPr>
            <a:picLocks noChangeAspect="1"/>
          </p:cNvPicPr>
          <p:nvPr/>
        </p:nvPicPr>
        <p:blipFill rotWithShape="1">
          <a:blip r:embed="rId3">
            <a:extLst>
              <a:ext uri="{28A0092B-C50C-407E-A947-70E740481C1C}">
                <a14:useLocalDpi xmlns:a14="http://schemas.microsoft.com/office/drawing/2010/main" val="0"/>
              </a:ext>
            </a:extLst>
          </a:blip>
          <a:srcRect l="4542" r="6535"/>
          <a:stretch/>
        </p:blipFill>
        <p:spPr>
          <a:xfrm>
            <a:off x="762000" y="2543299"/>
            <a:ext cx="7328773" cy="2438400"/>
          </a:xfrm>
          <a:prstGeom prst="rect">
            <a:avLst/>
          </a:prstGeom>
        </p:spPr>
      </p:pic>
    </p:spTree>
    <p:extLst>
      <p:ext uri="{BB962C8B-B14F-4D97-AF65-F5344CB8AC3E}">
        <p14:creationId xmlns:p14="http://schemas.microsoft.com/office/powerpoint/2010/main" val="386498004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Complete Chapter 11 Vocabulary Review (page 171)</a:t>
            </a:r>
          </a:p>
          <a:p>
            <a:r>
              <a:rPr lang="en-US" dirty="0" smtClean="0"/>
              <a:t>Complete Chapter 11 Reading Review (page 172)</a:t>
            </a:r>
          </a:p>
          <a:p>
            <a:r>
              <a:rPr lang="en-US" dirty="0" smtClean="0"/>
              <a:t>Create a list of Questions for each financial document: </a:t>
            </a:r>
          </a:p>
          <a:p>
            <a:pPr lvl="1"/>
            <a:r>
              <a:rPr lang="en-US" dirty="0" smtClean="0"/>
              <a:t>11-5 Income Statement, 11-6 </a:t>
            </a:r>
            <a:r>
              <a:rPr lang="en-US" smtClean="0"/>
              <a:t>Balance Sheet</a:t>
            </a:r>
            <a:endParaRPr lang="en-US" dirty="0"/>
          </a:p>
        </p:txBody>
      </p:sp>
    </p:spTree>
    <p:extLst>
      <p:ext uri="{BB962C8B-B14F-4D97-AF65-F5344CB8AC3E}">
        <p14:creationId xmlns:p14="http://schemas.microsoft.com/office/powerpoint/2010/main" val="30255805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Statement of Sources and Uses of Funds</a:t>
            </a:r>
            <a:endParaRPr lang="en-US" dirty="0"/>
          </a:p>
        </p:txBody>
      </p:sp>
      <p:sp>
        <p:nvSpPr>
          <p:cNvPr id="3" name="Content Placeholder 2"/>
          <p:cNvSpPr>
            <a:spLocks noGrp="1"/>
          </p:cNvSpPr>
          <p:nvPr>
            <p:ph idx="1"/>
          </p:nvPr>
        </p:nvSpPr>
        <p:spPr/>
        <p:txBody>
          <a:bodyPr>
            <a:normAutofit lnSpcReduction="10000"/>
          </a:bodyPr>
          <a:lstStyle/>
          <a:p>
            <a:r>
              <a:rPr lang="en-US" dirty="0" smtClean="0"/>
              <a:t>Working Capital</a:t>
            </a:r>
          </a:p>
          <a:p>
            <a:pPr lvl="1"/>
            <a:r>
              <a:rPr lang="en-US" dirty="0" smtClean="0"/>
              <a:t>Amount of cash needed to carry out the daily business operations</a:t>
            </a:r>
          </a:p>
          <a:p>
            <a:r>
              <a:rPr lang="en-US" dirty="0" smtClean="0"/>
              <a:t>Growth Capital</a:t>
            </a:r>
          </a:p>
          <a:p>
            <a:pPr lvl="1"/>
            <a:r>
              <a:rPr lang="en-US" dirty="0" smtClean="0"/>
              <a:t>Money required to increase your business profits</a:t>
            </a:r>
          </a:p>
          <a:p>
            <a:r>
              <a:rPr lang="en-US" dirty="0" smtClean="0"/>
              <a:t>Equity Capital</a:t>
            </a:r>
          </a:p>
          <a:p>
            <a:pPr lvl="1"/>
            <a:r>
              <a:rPr lang="en-US" dirty="0" smtClean="0"/>
              <a:t>Money required for long-term needs such as expanding or starting a new company</a:t>
            </a:r>
            <a:endParaRPr lang="en-US" dirty="0"/>
          </a:p>
        </p:txBody>
      </p:sp>
    </p:spTree>
    <p:extLst>
      <p:ext uri="{BB962C8B-B14F-4D97-AF65-F5344CB8AC3E}">
        <p14:creationId xmlns:p14="http://schemas.microsoft.com/office/powerpoint/2010/main" val="3324273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Sources &amp; Uses of Funds</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81200" y="2209800"/>
            <a:ext cx="4437628" cy="4138797"/>
          </a:xfrm>
          <a:prstGeom prst="rect">
            <a:avLst/>
          </a:prstGeom>
        </p:spPr>
      </p:pic>
    </p:spTree>
    <p:extLst>
      <p:ext uri="{BB962C8B-B14F-4D97-AF65-F5344CB8AC3E}">
        <p14:creationId xmlns:p14="http://schemas.microsoft.com/office/powerpoint/2010/main" val="22428977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Pro Forma Financial Statements</a:t>
            </a:r>
            <a:endParaRPr lang="en-US" dirty="0"/>
          </a:p>
        </p:txBody>
      </p:sp>
      <p:sp>
        <p:nvSpPr>
          <p:cNvPr id="3" name="Content Placeholder 2"/>
          <p:cNvSpPr>
            <a:spLocks noGrp="1"/>
          </p:cNvSpPr>
          <p:nvPr>
            <p:ph idx="1"/>
          </p:nvPr>
        </p:nvSpPr>
        <p:spPr/>
        <p:txBody>
          <a:bodyPr>
            <a:normAutofit lnSpcReduction="10000"/>
          </a:bodyPr>
          <a:lstStyle/>
          <a:p>
            <a:r>
              <a:rPr lang="en-US" dirty="0" smtClean="0"/>
              <a:t>Projections for future profitability</a:t>
            </a:r>
          </a:p>
          <a:p>
            <a:r>
              <a:rPr lang="en-US" dirty="0" smtClean="0"/>
              <a:t>If the company is already in business, </a:t>
            </a:r>
          </a:p>
          <a:p>
            <a:pPr lvl="1"/>
            <a:r>
              <a:rPr lang="en-US" dirty="0" smtClean="0"/>
              <a:t>statements contain previous financial history </a:t>
            </a:r>
          </a:p>
          <a:p>
            <a:pPr lvl="1"/>
            <a:r>
              <a:rPr lang="en-US" dirty="0" smtClean="0"/>
              <a:t>future projections</a:t>
            </a:r>
          </a:p>
          <a:p>
            <a:r>
              <a:rPr lang="en-US" dirty="0" smtClean="0"/>
              <a:t>Three Financial Statements</a:t>
            </a:r>
          </a:p>
          <a:p>
            <a:pPr lvl="1"/>
            <a:r>
              <a:rPr lang="en-US" dirty="0" smtClean="0"/>
              <a:t>Cash Flow</a:t>
            </a:r>
          </a:p>
          <a:p>
            <a:pPr lvl="1"/>
            <a:r>
              <a:rPr lang="en-US" dirty="0" smtClean="0"/>
              <a:t>Income Statement</a:t>
            </a:r>
          </a:p>
          <a:p>
            <a:pPr lvl="1"/>
            <a:r>
              <a:rPr lang="en-US" dirty="0" smtClean="0"/>
              <a:t>Balance Sheet</a:t>
            </a:r>
            <a:endParaRPr lang="en-US" dirty="0"/>
          </a:p>
        </p:txBody>
      </p:sp>
    </p:spTree>
    <p:extLst>
      <p:ext uri="{BB962C8B-B14F-4D97-AF65-F5344CB8AC3E}">
        <p14:creationId xmlns:p14="http://schemas.microsoft.com/office/powerpoint/2010/main" val="1239595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024744" cy="1143000"/>
          </a:xfrm>
        </p:spPr>
        <p:txBody>
          <a:bodyPr/>
          <a:lstStyle/>
          <a:p>
            <a:r>
              <a:rPr lang="en-US" dirty="0" smtClean="0"/>
              <a:t>Cash Flow Statement</a:t>
            </a:r>
            <a:endParaRPr lang="en-US" dirty="0"/>
          </a:p>
        </p:txBody>
      </p:sp>
      <p:pic>
        <p:nvPicPr>
          <p:cNvPr id="4" name="Picture 3"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66496" y="1295400"/>
            <a:ext cx="5611008" cy="5068008"/>
          </a:xfrm>
          <a:prstGeom prst="rect">
            <a:avLst/>
          </a:prstGeom>
        </p:spPr>
      </p:pic>
    </p:spTree>
    <p:extLst>
      <p:ext uri="{BB962C8B-B14F-4D97-AF65-F5344CB8AC3E}">
        <p14:creationId xmlns:p14="http://schemas.microsoft.com/office/powerpoint/2010/main" val="18875285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2000" y="228600"/>
            <a:ext cx="7024744" cy="1143000"/>
          </a:xfrm>
        </p:spPr>
        <p:txBody>
          <a:bodyPr/>
          <a:lstStyle/>
          <a:p>
            <a:r>
              <a:rPr lang="en-US" dirty="0" smtClean="0"/>
              <a:t>Cash Flow Statement</a:t>
            </a:r>
            <a:endParaRPr lang="en-US" dirty="0"/>
          </a:p>
        </p:txBody>
      </p:sp>
      <p:pic>
        <p:nvPicPr>
          <p:cNvPr id="3" name="Picture 2"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2134976" y="-77576"/>
            <a:ext cx="4745120" cy="8100672"/>
          </a:xfrm>
          <a:prstGeom prst="rect">
            <a:avLst/>
          </a:prstGeom>
        </p:spPr>
      </p:pic>
    </p:spTree>
    <p:extLst>
      <p:ext uri="{BB962C8B-B14F-4D97-AF65-F5344CB8AC3E}">
        <p14:creationId xmlns:p14="http://schemas.microsoft.com/office/powerpoint/2010/main" val="26586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Income Statement</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Income or sales</a:t>
            </a:r>
          </a:p>
          <a:p>
            <a:r>
              <a:rPr lang="en-US" dirty="0" smtClean="0"/>
              <a:t>Gross profit</a:t>
            </a:r>
          </a:p>
          <a:p>
            <a:r>
              <a:rPr lang="en-US" dirty="0" smtClean="0"/>
              <a:t>Operating expenses</a:t>
            </a:r>
          </a:p>
          <a:p>
            <a:r>
              <a:rPr lang="en-US" dirty="0" smtClean="0"/>
              <a:t>Net profit (loss) before taxes</a:t>
            </a:r>
          </a:p>
          <a:p>
            <a:r>
              <a:rPr lang="en-US" dirty="0" smtClean="0"/>
              <a:t>Taxes</a:t>
            </a:r>
          </a:p>
          <a:p>
            <a:r>
              <a:rPr lang="en-US" dirty="0" smtClean="0"/>
              <a:t>Net profit (loss)</a:t>
            </a:r>
          </a:p>
          <a:p>
            <a:endParaRPr lang="en-US" dirty="0"/>
          </a:p>
          <a:p>
            <a:r>
              <a:rPr lang="en-US" dirty="0" smtClean="0"/>
              <a:t>Show month-by-month for 1</a:t>
            </a:r>
            <a:r>
              <a:rPr lang="en-US" baseline="30000" dirty="0" smtClean="0"/>
              <a:t>st</a:t>
            </a:r>
            <a:r>
              <a:rPr lang="en-US" dirty="0" smtClean="0"/>
              <a:t> year</a:t>
            </a:r>
          </a:p>
          <a:p>
            <a:r>
              <a:rPr lang="en-US" dirty="0" smtClean="0"/>
              <a:t>Show annually for next two years</a:t>
            </a:r>
            <a:endParaRPr lang="en-US" dirty="0"/>
          </a:p>
        </p:txBody>
      </p:sp>
    </p:spTree>
    <p:extLst>
      <p:ext uri="{BB962C8B-B14F-4D97-AF65-F5344CB8AC3E}">
        <p14:creationId xmlns:p14="http://schemas.microsoft.com/office/powerpoint/2010/main" val="1997592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804" y="32657"/>
            <a:ext cx="7024744" cy="1143000"/>
          </a:xfrm>
        </p:spPr>
        <p:txBody>
          <a:bodyPr>
            <a:normAutofit fontScale="90000"/>
          </a:bodyPr>
          <a:lstStyle/>
          <a:p>
            <a:r>
              <a:rPr lang="en-US" dirty="0" smtClean="0"/>
              <a:t>Pro Forma Income Statement</a:t>
            </a:r>
            <a:endParaRPr lang="en-US" dirty="0"/>
          </a:p>
        </p:txBody>
      </p:sp>
      <p:pic>
        <p:nvPicPr>
          <p:cNvPr id="5" name="Picture 4" descr="Screen Clippi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63841" y="1066800"/>
            <a:ext cx="6392822" cy="5410200"/>
          </a:xfrm>
          <a:prstGeom prst="rect">
            <a:avLst/>
          </a:prstGeom>
        </p:spPr>
      </p:pic>
    </p:spTree>
    <p:extLst>
      <p:ext uri="{BB962C8B-B14F-4D97-AF65-F5344CB8AC3E}">
        <p14:creationId xmlns:p14="http://schemas.microsoft.com/office/powerpoint/2010/main" val="306773853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72</TotalTime>
  <Words>613</Words>
  <Application>Microsoft Office PowerPoint</Application>
  <PresentationFormat>On-screen Show (4:3)</PresentationFormat>
  <Paragraphs>127</Paragraphs>
  <Slides>26</Slides>
  <Notes>26</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Austin</vt:lpstr>
      <vt:lpstr>Financial Plan</vt:lpstr>
      <vt:lpstr>Purpose of Financial Plan </vt:lpstr>
      <vt:lpstr>Statement of Sources and Uses of Funds</vt:lpstr>
      <vt:lpstr>Sources &amp; Uses of Funds</vt:lpstr>
      <vt:lpstr>Pro Forma Financial Statements</vt:lpstr>
      <vt:lpstr>Cash Flow Statement</vt:lpstr>
      <vt:lpstr>Cash Flow Statement</vt:lpstr>
      <vt:lpstr>Income Statement</vt:lpstr>
      <vt:lpstr>Pro Forma Income Statement</vt:lpstr>
      <vt:lpstr>Income Statement Terminology</vt:lpstr>
      <vt:lpstr>Income Statement Terminology</vt:lpstr>
      <vt:lpstr>Income Statement Terminology</vt:lpstr>
      <vt:lpstr>Depreciation</vt:lpstr>
      <vt:lpstr>Balance Sheet</vt:lpstr>
      <vt:lpstr>Balance Sheet</vt:lpstr>
      <vt:lpstr>Financial Analysis</vt:lpstr>
      <vt:lpstr>Break-Even Analysis</vt:lpstr>
      <vt:lpstr>Break-Even Analysis Example</vt:lpstr>
      <vt:lpstr>Break-Even Analysis Graph</vt:lpstr>
      <vt:lpstr>Profitability Analysis</vt:lpstr>
      <vt:lpstr>Profitability Analysis</vt:lpstr>
      <vt:lpstr>Profitability Analysis</vt:lpstr>
      <vt:lpstr>Debt Analysis</vt:lpstr>
      <vt:lpstr>Debt Analysis</vt:lpstr>
      <vt:lpstr>Investment Analysis</vt:lpstr>
      <vt:lpstr>Homework</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Financial Plan</dc:title>
  <dc:creator>Jill Fischer</dc:creator>
  <cp:lastModifiedBy>Jill Fischer</cp:lastModifiedBy>
  <cp:revision>11</cp:revision>
  <cp:lastPrinted>2014-10-29T18:59:22Z</cp:lastPrinted>
  <dcterms:created xsi:type="dcterms:W3CDTF">2014-10-29T17:51:03Z</dcterms:created>
  <dcterms:modified xsi:type="dcterms:W3CDTF">2014-11-03T19:18:30Z</dcterms:modified>
</cp:coreProperties>
</file>